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400" b="0" i="0" u="none" strike="noStrike">
                <a:solidFill>
                  <a:srgbClr val="0E2B26"/>
                </a:solidFill>
                <a:latin typeface="Cambria"/>
              </a:defRPr>
            </a:pPr>
            <a:r>
              <a:rPr sz="1400" b="0" i="0" u="none" strike="noStrike">
                <a:solidFill>
                  <a:srgbClr val="0E2B26"/>
                </a:solidFill>
                <a:latin typeface="Cambria"/>
              </a:rPr>
              <a:t>Gráfico de ejemplo: reemplazar con sus datos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Indicador</c:v>
                </c:pt>
              </c:strCache>
            </c:strRef>
          </c:tx>
          <c:spPr>
            <a:solidFill>
              <a:srgbClr val="1E5C5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E2B26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2023</c:v>
                  </c:pt>
                  <c:pt idx="1">
                    <c:v>2024</c:v>
                  </c:pt>
                  <c:pt idx="2">
                    <c:v>2025</c:v>
                  </c:pt>
                  <c:pt idx="3">
                    <c:v>2026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62</c:v>
                </c:pt>
                <c:pt idx="1">
                  <c:v>68</c:v>
                </c:pt>
                <c:pt idx="2">
                  <c:v>74</c:v>
                </c:pt>
                <c:pt idx="3">
                  <c:v>81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E2B26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E767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3E8E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E7673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PLANTILLA OFICIAL LX JORNADAS. Exposición: 6 minutos estrictos (PechaKucha) · máximo 10 diapositivas · plantilla obligatoria. Reemplace los textos de ejemplo y elimine las diapositivas que no use. Sugerencia de reparto del tiempo: portada 15 s · introducción/objetivo 60 s · método 60 s · resultados 120 s · discusión 45 s · conclusiones 45 s · cierre 15 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tpl/jornada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11480"/>
            <a:ext cx="1188720" cy="1188720"/>
          </a:xfrm>
          <a:prstGeom prst="rect">
            <a:avLst/>
          </a:prstGeom>
        </p:spPr>
      </p:pic>
      <p:pic>
        <p:nvPicPr>
          <p:cNvPr id="3" name="Image 1" descr="/home/claude/tpl/apuh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520" y="411480"/>
            <a:ext cx="1188720" cy="118872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91840" y="502920"/>
            <a:ext cx="1188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LX</a:t>
            </a:r>
            <a:endParaRPr lang="en-US" sz="5200" dirty="0"/>
          </a:p>
        </p:txBody>
      </p:sp>
      <p:sp>
        <p:nvSpPr>
          <p:cNvPr id="5" name="Text 1"/>
          <p:cNvSpPr txBox="1"/>
          <p:nvPr/>
        </p:nvSpPr>
        <p:spPr>
          <a:xfrm>
            <a:off x="4526280" y="59436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JORNADAS CIENTÍFICAS</a:t>
            </a:r>
            <a:endParaRPr lang="en-US" sz="1200" dirty="0"/>
          </a:p>
          <a:p>
            <a:pPr indent="0" marL="0">
              <a:buNone/>
            </a:pPr>
            <a:r>
              <a:rPr lang="en-US" sz="1200" spc="300" kern="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 DURAND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8503920" y="7772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al 23 de octubre de 2026</a:t>
            </a:r>
            <a:endParaRPr lang="en-US" sz="1200" dirty="0"/>
          </a:p>
        </p:txBody>
      </p:sp>
      <p:sp>
        <p:nvSpPr>
          <p:cNvPr id="7" name="Text 3"/>
          <p:cNvSpPr txBox="1"/>
          <p:nvPr/>
        </p:nvSpPr>
        <p:spPr>
          <a:xfrm>
            <a:off x="548640" y="2377440"/>
            <a:ext cx="110642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TÍTULO DEL TRABAJO</a:t>
            </a:r>
            <a:endParaRPr lang="en-US" sz="4000" dirty="0"/>
          </a:p>
        </p:txBody>
      </p:sp>
      <p:sp>
        <p:nvSpPr>
          <p:cNvPr id="8" name="Text 4"/>
          <p:cNvSpPr txBox="1"/>
          <p:nvPr/>
        </p:nvSpPr>
        <p:spPr>
          <a:xfrm>
            <a:off x="548640" y="39319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Autores: Apellido N., Apellido N., Apellido N.  ·  Servicio/s</a:t>
            </a:r>
            <a:endParaRPr lang="en-US" sz="1800" dirty="0"/>
          </a:p>
        </p:txBody>
      </p:sp>
      <p:sp>
        <p:nvSpPr>
          <p:cNvPr id="9" name="Text 5"/>
          <p:cNvSpPr txBox="1"/>
          <p:nvPr/>
        </p:nvSpPr>
        <p:spPr>
          <a:xfrm>
            <a:off x="548640" y="44348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Modalidad: PechaKucha  /  Premio “Durand”  /  Premio “Estímulo”   (dejar sólo la que corresponda)</a:t>
            </a:r>
            <a:endParaRPr lang="en-US" sz="1400" dirty="0"/>
          </a:p>
        </p:txBody>
      </p:sp>
      <p:sp>
        <p:nvSpPr>
          <p:cNvPr id="10" name="Text 6"/>
          <p:cNvSpPr txBox="1"/>
          <p:nvPr/>
        </p:nvSpPr>
        <p:spPr>
          <a:xfrm>
            <a:off x="548640" y="60350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“Calidad de atención como eje central de un Hospital Moderno, Eficiente y Solidario”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B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201168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Muchas gracias</a:t>
            </a:r>
            <a:endParaRPr lang="en-US" sz="5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32004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 de contacto · Servicio · correo@ejemplo.com</a:t>
            </a:r>
            <a:endParaRPr lang="en-US" sz="1800" dirty="0"/>
          </a:p>
        </p:txBody>
      </p:sp>
      <p:pic>
        <p:nvPicPr>
          <p:cNvPr id="4" name="Image 0" descr="/home/claude/tpl/jornada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4937760"/>
            <a:ext cx="1005840" cy="1005840"/>
          </a:xfrm>
          <a:prstGeom prst="rect">
            <a:avLst/>
          </a:prstGeom>
        </p:spPr>
      </p:pic>
      <p:pic>
        <p:nvPicPr>
          <p:cNvPr id="5" name="Image 1" descr="/home/claude/tpl/apuh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080" y="4937760"/>
            <a:ext cx="1005840" cy="1005840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3017520" y="5212080"/>
            <a:ext cx="8595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 JORNADAS CIENTÍFICAS HOSPITAL DURAND · 19 al 23 de octubre de 2026 · jornadasdurand.com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Introducción</a:t>
            </a:r>
            <a:endParaRPr lang="en-US" sz="32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10972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¿Cuál es el problema y por qué importa en el Hospital Durand? (máx. 3 ideas)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828800"/>
            <a:ext cx="457200" cy="457200"/>
          </a:xfrm>
          <a:prstGeom prst="ellipse">
            <a:avLst/>
          </a:prstGeom>
          <a:solidFill>
            <a:srgbClr val="1E5C50"/>
          </a:solidFill>
          <a:ln w="12700">
            <a:solidFill>
              <a:srgbClr val="1E5C5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57200" y="1828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1188720" y="17373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E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Contexto</a:t>
            </a:r>
            <a:endParaRPr lang="en-US" sz="2000" dirty="0"/>
          </a:p>
        </p:txBody>
      </p:sp>
      <p:sp>
        <p:nvSpPr>
          <p:cNvPr id="7" name="Text 5"/>
          <p:cNvSpPr txBox="1"/>
          <p:nvPr/>
        </p:nvSpPr>
        <p:spPr>
          <a:xfrm>
            <a:off x="1188720" y="214884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Escriba aquí el contexto clínico o de gestión en una o dos frases.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457200" cy="457200"/>
          </a:xfrm>
          <a:prstGeom prst="ellipse">
            <a:avLst/>
          </a:prstGeom>
          <a:solidFill>
            <a:srgbClr val="1E5C50"/>
          </a:solidFill>
          <a:ln w="12700">
            <a:solidFill>
              <a:srgbClr val="1E5C50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57200" y="3246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1188720" y="315468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E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Problema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1188720" y="356616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brecha, necesidad o pregunta motiva el trabajo.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4663440"/>
            <a:ext cx="457200" cy="457200"/>
          </a:xfrm>
          <a:prstGeom prst="ellipse">
            <a:avLst/>
          </a:prstGeom>
          <a:solidFill>
            <a:srgbClr val="1E5C50"/>
          </a:solidFill>
          <a:ln w="12700">
            <a:solidFill>
              <a:srgbClr val="1E5C50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4663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1188720" y="45720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E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Relevancia</a:t>
            </a:r>
            <a:endParaRPr lang="en-US" sz="2000" dirty="0"/>
          </a:p>
        </p:txBody>
      </p:sp>
      <p:sp>
        <p:nvSpPr>
          <p:cNvPr id="15" name="Text 13"/>
          <p:cNvSpPr txBox="1"/>
          <p:nvPr/>
        </p:nvSpPr>
        <p:spPr>
          <a:xfrm>
            <a:off x="1188720" y="49834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es importante para los pacientes, el servicio o el hospital.</a:t>
            </a:r>
            <a:endParaRPr lang="en-US" sz="1600" dirty="0"/>
          </a:p>
        </p:txBody>
      </p:sp>
      <p:pic>
        <p:nvPicPr>
          <p:cNvPr id="16" name="Image 0" descr="/home/claude/tpl/jornada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8520" y="320040"/>
            <a:ext cx="731520" cy="731520"/>
          </a:xfrm>
          <a:prstGeom prst="rect">
            <a:avLst/>
          </a:prstGeom>
        </p:spPr>
      </p:pic>
      <p:sp>
        <p:nvSpPr>
          <p:cNvPr id="17" name="Text 14"/>
          <p:cNvSpPr txBox="1"/>
          <p:nvPr/>
        </p:nvSpPr>
        <p:spPr>
          <a:xfrm>
            <a:off x="457200" y="6400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 Jornadas Científicas Anuales del Hospital Durand · 19 al 23 de octubre de 2026</a:t>
            </a:r>
            <a:endParaRPr lang="en-US" sz="1000" dirty="0"/>
          </a:p>
        </p:txBody>
      </p:sp>
      <p:sp>
        <p:nvSpPr>
          <p:cNvPr id="18" name="Text 15"/>
          <p:cNvSpPr txBox="1"/>
          <p:nvPr/>
        </p:nvSpPr>
        <p:spPr>
          <a:xfrm>
            <a:off x="11247120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Objetivo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828800"/>
            <a:ext cx="11247120" cy="2377440"/>
          </a:xfrm>
          <a:prstGeom prst="roundRect">
            <a:avLst>
              <a:gd name="adj" fmla="val 3846"/>
            </a:avLst>
          </a:prstGeom>
          <a:solidFill>
            <a:srgbClr val="1E5C50"/>
          </a:solidFill>
          <a:ln w="12700">
            <a:solidFill>
              <a:srgbClr val="1E5C50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22960" y="2011680"/>
            <a:ext cx="10515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Escriba el objetivo principal en una sola frase clara: verbo + qué + en quiénes + dónde + cuándo.</a:t>
            </a:r>
            <a:endParaRPr lang="en-US" sz="28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448056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E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Objetivos secundarios (opcional)</a:t>
            </a:r>
            <a:endParaRPr lang="en-US" sz="18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4892040"/>
            <a:ext cx="10972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secundario 1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secundario 2</a:t>
            </a:r>
            <a:endParaRPr lang="en-US" sz="1600" dirty="0"/>
          </a:p>
        </p:txBody>
      </p:sp>
      <p:pic>
        <p:nvPicPr>
          <p:cNvPr id="7" name="Image 0" descr="/home/claude/tpl/jornada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8520" y="320040"/>
            <a:ext cx="731520" cy="731520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457200" y="6400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 Jornadas Científicas Anuales del Hospital Durand · 19 al 23 de octubre de 2026</a:t>
            </a:r>
            <a:endParaRPr lang="en-US" sz="1000" dirty="0"/>
          </a:p>
        </p:txBody>
      </p:sp>
      <p:sp>
        <p:nvSpPr>
          <p:cNvPr id="9" name="Text 6"/>
          <p:cNvSpPr txBox="1"/>
          <p:nvPr/>
        </p:nvSpPr>
        <p:spPr>
          <a:xfrm>
            <a:off x="11247120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Material y método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691640"/>
            <a:ext cx="5532120" cy="2011680"/>
          </a:xfrm>
          <a:prstGeom prst="roundRect">
            <a:avLst>
              <a:gd name="adj" fmla="val 4545"/>
            </a:avLst>
          </a:prstGeom>
          <a:solidFill>
            <a:srgbClr val="EEF3F1"/>
          </a:solidFill>
          <a:ln w="12700">
            <a:solidFill>
              <a:srgbClr val="EEF3F1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731520" y="192024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Diseño</a:t>
            </a:r>
            <a:endParaRPr lang="en-US" sz="200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242316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 de estudio, período y ámbito (servicio / sector).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172200" y="1691640"/>
            <a:ext cx="5532120" cy="2011680"/>
          </a:xfrm>
          <a:prstGeom prst="roundRect">
            <a:avLst>
              <a:gd name="adj" fmla="val 4545"/>
            </a:avLst>
          </a:prstGeom>
          <a:solidFill>
            <a:srgbClr val="EEF3F1"/>
          </a:solidFill>
          <a:ln w="12700">
            <a:solidFill>
              <a:srgbClr val="EEF3F1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446520" y="192024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Población</a:t>
            </a:r>
            <a:endParaRPr lang="en-US" sz="2000" dirty="0"/>
          </a:p>
        </p:txBody>
      </p:sp>
      <p:sp>
        <p:nvSpPr>
          <p:cNvPr id="8" name="Text 6"/>
          <p:cNvSpPr txBox="1"/>
          <p:nvPr/>
        </p:nvSpPr>
        <p:spPr>
          <a:xfrm>
            <a:off x="6446520" y="242316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Criterios de inclusión y exclusión; tamaño de la muestra.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3931920"/>
            <a:ext cx="5532120" cy="2011680"/>
          </a:xfrm>
          <a:prstGeom prst="roundRect">
            <a:avLst>
              <a:gd name="adj" fmla="val 4545"/>
            </a:avLst>
          </a:prstGeom>
          <a:solidFill>
            <a:srgbClr val="EEF3F1"/>
          </a:solidFill>
          <a:ln w="12700">
            <a:solidFill>
              <a:srgbClr val="EEF3F1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731520" y="416052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Variables e instrumentos</a:t>
            </a:r>
            <a:endParaRPr lang="en-US" sz="2000" dirty="0"/>
          </a:p>
        </p:txBody>
      </p:sp>
      <p:sp>
        <p:nvSpPr>
          <p:cNvPr id="11" name="Text 9"/>
          <p:cNvSpPr txBox="1"/>
          <p:nvPr/>
        </p:nvSpPr>
        <p:spPr>
          <a:xfrm>
            <a:off x="731520" y="466344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se midió y con qué (HCE, registros, encuesta, etc.).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172200" y="3931920"/>
            <a:ext cx="5532120" cy="2011680"/>
          </a:xfrm>
          <a:prstGeom prst="roundRect">
            <a:avLst>
              <a:gd name="adj" fmla="val 4545"/>
            </a:avLst>
          </a:prstGeom>
          <a:solidFill>
            <a:srgbClr val="EEF3F1"/>
          </a:solidFill>
          <a:ln w="12700">
            <a:solidFill>
              <a:srgbClr val="EEF3F1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446520" y="416052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Análisis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6446520" y="466344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Métodos estadísticos o de evaluación; aspectos éticos.</a:t>
            </a:r>
            <a:endParaRPr lang="en-US" sz="1500" dirty="0"/>
          </a:p>
        </p:txBody>
      </p:sp>
      <p:pic>
        <p:nvPicPr>
          <p:cNvPr id="15" name="Image 0" descr="/home/claude/tpl/jornada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8520" y="320040"/>
            <a:ext cx="731520" cy="731520"/>
          </a:xfrm>
          <a:prstGeom prst="rect">
            <a:avLst/>
          </a:prstGeom>
        </p:spPr>
      </p:pic>
      <p:sp>
        <p:nvSpPr>
          <p:cNvPr id="16" name="Text 13"/>
          <p:cNvSpPr txBox="1"/>
          <p:nvPr/>
        </p:nvSpPr>
        <p:spPr>
          <a:xfrm>
            <a:off x="457200" y="6400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 Jornadas Científicas Anuales del Hospital Durand · 19 al 23 de octubre de 2026</a:t>
            </a:r>
            <a:endParaRPr lang="en-US" sz="1000" dirty="0"/>
          </a:p>
        </p:txBody>
      </p:sp>
      <p:sp>
        <p:nvSpPr>
          <p:cNvPr id="17" name="Text 14"/>
          <p:cNvSpPr txBox="1"/>
          <p:nvPr/>
        </p:nvSpPr>
        <p:spPr>
          <a:xfrm>
            <a:off x="11247120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Resultados (1)</a:t>
            </a:r>
            <a:endParaRPr lang="en-US" sz="32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10972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mensaje por diapositiva: el título puede ser la conclusión del gráfico.</a:t>
            </a:r>
            <a:endParaRPr lang="en-US" sz="1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457200" y="1645920"/>
          <a:ext cx="694944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772400" y="1645920"/>
            <a:ext cx="3931920" cy="4480560"/>
          </a:xfrm>
          <a:prstGeom prst="roundRect">
            <a:avLst>
              <a:gd name="adj" fmla="val 2326"/>
            </a:avLst>
          </a:prstGeom>
          <a:solidFill>
            <a:srgbClr val="EEF3F1"/>
          </a:solidFill>
          <a:ln w="12700">
            <a:solidFill>
              <a:srgbClr val="EEF3F1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8046720" y="18288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Hallazgo principal</a:t>
            </a:r>
            <a:endParaRPr lang="en-US" sz="1800" dirty="0"/>
          </a:p>
        </p:txBody>
      </p:sp>
      <p:sp>
        <p:nvSpPr>
          <p:cNvPr id="7" name="Text 4"/>
          <p:cNvSpPr txBox="1"/>
          <p:nvPr/>
        </p:nvSpPr>
        <p:spPr>
          <a:xfrm>
            <a:off x="8046720" y="2286000"/>
            <a:ext cx="3474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0E2B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81 %</a:t>
            </a:r>
            <a:endParaRPr lang="en-US" sz="6000" dirty="0"/>
          </a:p>
        </p:txBody>
      </p:sp>
      <p:sp>
        <p:nvSpPr>
          <p:cNvPr id="8" name="Text 5"/>
          <p:cNvSpPr txBox="1"/>
          <p:nvPr/>
        </p:nvSpPr>
        <p:spPr>
          <a:xfrm>
            <a:off x="8046720" y="3383280"/>
            <a:ext cx="34747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 destacado: qué muestra la figura en una frase. Indique n, IC 95 % o p cuando corresponda.</a:t>
            </a:r>
            <a:endParaRPr lang="en-US" sz="1400" dirty="0"/>
          </a:p>
        </p:txBody>
      </p:sp>
      <p:pic>
        <p:nvPicPr>
          <p:cNvPr id="9" name="Image 0" descr="/home/claude/tpl/jornada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8520" y="320040"/>
            <a:ext cx="731520" cy="73152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457200" y="6400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 Jornadas Científicas Anuales del Hospital Durand · 19 al 23 de octubre de 2026</a:t>
            </a:r>
            <a:endParaRPr lang="en-US" sz="1000" dirty="0"/>
          </a:p>
        </p:txBody>
      </p:sp>
      <p:sp>
        <p:nvSpPr>
          <p:cNvPr id="11" name="Text 7"/>
          <p:cNvSpPr txBox="1"/>
          <p:nvPr/>
        </p:nvSpPr>
        <p:spPr>
          <a:xfrm>
            <a:off x="11247120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Resultados (2)</a:t>
            </a:r>
            <a:endParaRPr lang="en-US" sz="32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10972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Tabla de ejemplo: no más de 5 filas y 4 columnas legibles desde el fondo del aula.</a:t>
            </a:r>
            <a:endParaRPr lang="en-US" sz="1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73736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560320"/>
                <a:gridCol w="2560320"/>
                <a:gridCol w="2194560"/>
              </a:tblGrid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Variable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C5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Grupo A (n=)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C5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Grupo B (n=)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C5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C50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Variable 1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0,00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Variable 2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0,00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Variable 3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0,00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Variable 4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valor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E2B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0,00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3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1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457200" y="4937760"/>
            <a:ext cx="11247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Lectura de la tabla: una frase con el resultado que quiere que recuerden.</a:t>
            </a:r>
            <a:endParaRPr lang="en-US" sz="1600" dirty="0"/>
          </a:p>
        </p:txBody>
      </p:sp>
      <p:pic>
        <p:nvPicPr>
          <p:cNvPr id="6" name="Image 0" descr="/home/claude/tpl/jornada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8520" y="320040"/>
            <a:ext cx="731520" cy="731520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457200" y="6400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 Jornadas Científicas Anuales del Hospital Durand · 19 al 23 de octubre de 2026</a:t>
            </a:r>
            <a:endParaRPr lang="en-US" sz="1000" dirty="0"/>
          </a:p>
        </p:txBody>
      </p:sp>
      <p:sp>
        <p:nvSpPr>
          <p:cNvPr id="8" name="Text 4"/>
          <p:cNvSpPr txBox="1"/>
          <p:nvPr/>
        </p:nvSpPr>
        <p:spPr>
          <a:xfrm>
            <a:off x="11247120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Discusión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691640"/>
            <a:ext cx="5532120" cy="4389120"/>
          </a:xfrm>
          <a:prstGeom prst="roundRect">
            <a:avLst>
              <a:gd name="adj" fmla="val 1667"/>
            </a:avLst>
          </a:prstGeom>
          <a:solidFill>
            <a:srgbClr val="EEF3F1"/>
          </a:solidFill>
          <a:ln w="9525">
            <a:solidFill>
              <a:srgbClr val="C9D3CF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640080" y="1828800"/>
            <a:ext cx="51663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significan los resultados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Comparación con la literatura o con años anteriores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Explicación de los hallazgos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Implicancias para la práctica en el Hospital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172200" y="1691640"/>
            <a:ext cx="5532120" cy="4389120"/>
          </a:xfrm>
          <a:prstGeom prst="roundRect">
            <a:avLst>
              <a:gd name="adj" fmla="val 1667"/>
            </a:avLst>
          </a:prstGeom>
          <a:solidFill>
            <a:srgbClr val="EEF3F1"/>
          </a:solidFill>
          <a:ln w="9525">
            <a:solidFill>
              <a:srgbClr val="C9D3C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6355080" y="1828800"/>
            <a:ext cx="51663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Fortalezas y limitaciones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Fortalezas del diseño o de los datos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Limitaciones (sesgos, tamaño muestral, período)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Próximos pasos</a:t>
            </a:r>
            <a:endParaRPr lang="en-US" sz="1600" dirty="0"/>
          </a:p>
        </p:txBody>
      </p:sp>
      <p:pic>
        <p:nvPicPr>
          <p:cNvPr id="7" name="Image 0" descr="/home/claude/tpl/jornada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8520" y="320040"/>
            <a:ext cx="731520" cy="731520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457200" y="6400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 Jornadas Científicas Anuales del Hospital Durand · 19 al 23 de octubre de 2026</a:t>
            </a:r>
            <a:endParaRPr lang="en-US" sz="1000" dirty="0"/>
          </a:p>
        </p:txBody>
      </p:sp>
      <p:sp>
        <p:nvSpPr>
          <p:cNvPr id="9" name="Text 6"/>
          <p:cNvSpPr txBox="1"/>
          <p:nvPr/>
        </p:nvSpPr>
        <p:spPr>
          <a:xfrm>
            <a:off x="11247120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Conclusiones</a:t>
            </a:r>
            <a:endParaRPr lang="en-US" sz="32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10972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Tres mensajes para llevarse, en frases cortas.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2011680"/>
            <a:ext cx="3611880" cy="3291840"/>
          </a:xfrm>
          <a:prstGeom prst="roundRect">
            <a:avLst>
              <a:gd name="adj" fmla="val 3333"/>
            </a:avLst>
          </a:prstGeom>
          <a:solidFill>
            <a:srgbClr val="1E5C50"/>
          </a:solidFill>
          <a:ln w="12700">
            <a:solidFill>
              <a:srgbClr val="1E5C50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731520" y="224028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BFD3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731520" y="3063240"/>
            <a:ext cx="30632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Mensaje clave 1: respuesta directa al objetivo.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251960" y="2011680"/>
            <a:ext cx="3611880" cy="3291840"/>
          </a:xfrm>
          <a:prstGeom prst="roundRect">
            <a:avLst>
              <a:gd name="adj" fmla="val 3333"/>
            </a:avLst>
          </a:prstGeom>
          <a:solidFill>
            <a:srgbClr val="1E5C50"/>
          </a:solidFill>
          <a:ln w="12700">
            <a:solidFill>
              <a:srgbClr val="1E5C50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4526280" y="224028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BFD3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400" dirty="0"/>
          </a:p>
        </p:txBody>
      </p:sp>
      <p:sp>
        <p:nvSpPr>
          <p:cNvPr id="9" name="Text 7"/>
          <p:cNvSpPr txBox="1"/>
          <p:nvPr/>
        </p:nvSpPr>
        <p:spPr>
          <a:xfrm>
            <a:off x="4526280" y="3063240"/>
            <a:ext cx="30632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Mensaje clave 2: impacto o aplicación.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8046720" y="2011680"/>
            <a:ext cx="3611880" cy="3291840"/>
          </a:xfrm>
          <a:prstGeom prst="roundRect">
            <a:avLst>
              <a:gd name="adj" fmla="val 3333"/>
            </a:avLst>
          </a:prstGeom>
          <a:solidFill>
            <a:srgbClr val="1E5C50"/>
          </a:solidFill>
          <a:ln w="12700">
            <a:solidFill>
              <a:srgbClr val="1E5C50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321040" y="2240280"/>
            <a:ext cx="914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BFD3C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400" dirty="0"/>
          </a:p>
        </p:txBody>
      </p:sp>
      <p:sp>
        <p:nvSpPr>
          <p:cNvPr id="12" name="Text 10"/>
          <p:cNvSpPr txBox="1"/>
          <p:nvPr/>
        </p:nvSpPr>
        <p:spPr>
          <a:xfrm>
            <a:off x="8321040" y="3063240"/>
            <a:ext cx="30632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Mensaje clave 3: recomendación o propuesta de mejora.</a:t>
            </a:r>
            <a:endParaRPr lang="en-US" sz="1700" dirty="0"/>
          </a:p>
        </p:txBody>
      </p:sp>
      <p:pic>
        <p:nvPicPr>
          <p:cNvPr id="13" name="Image 0" descr="/home/claude/tpl/jornada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8520" y="320040"/>
            <a:ext cx="731520" cy="731520"/>
          </a:xfrm>
          <a:prstGeom prst="rect">
            <a:avLst/>
          </a:prstGeom>
        </p:spPr>
      </p:pic>
      <p:sp>
        <p:nvSpPr>
          <p:cNvPr id="14" name="Text 11"/>
          <p:cNvSpPr txBox="1"/>
          <p:nvPr/>
        </p:nvSpPr>
        <p:spPr>
          <a:xfrm>
            <a:off x="457200" y="6400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 Jornadas Científicas Anuales del Hospital Durand · 19 al 23 de octubre de 2026</a:t>
            </a:r>
            <a:endParaRPr lang="en-US" sz="1000" dirty="0"/>
          </a:p>
        </p:txBody>
      </p:sp>
      <p:sp>
        <p:nvSpPr>
          <p:cNvPr id="15" name="Text 12"/>
          <p:cNvSpPr txBox="1"/>
          <p:nvPr/>
        </p:nvSpPr>
        <p:spPr>
          <a:xfrm>
            <a:off x="11247120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41148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5C5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Bibliografía</a:t>
            </a:r>
            <a:endParaRPr lang="en-US" sz="32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10972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Estilo Vancouver. Sólo las referencias esenciales (máx. 5).</a:t>
            </a:r>
            <a:endParaRPr lang="en-US" sz="1400" dirty="0"/>
          </a:p>
        </p:txBody>
      </p:sp>
      <p:sp>
        <p:nvSpPr>
          <p:cNvPr id="4" name="Text 2"/>
          <p:cNvSpPr txBox="1"/>
          <p:nvPr/>
        </p:nvSpPr>
        <p:spPr>
          <a:xfrm>
            <a:off x="457200" y="1737360"/>
            <a:ext cx="112471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 AA, Apellido BB. Título del artículo. Revista. 2024;12(3):45-52.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Apellido CC. Título del libro o capítulo. Ciudad: Editorial; 2023.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0E2B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Organismo. Título del documento o guía [Internet]. Año [consultado fecha]. Disponible en: URL</a:t>
            </a:r>
            <a:endParaRPr lang="en-US" sz="1600" dirty="0"/>
          </a:p>
        </p:txBody>
      </p:sp>
      <p:pic>
        <p:nvPicPr>
          <p:cNvPr id="5" name="Image 0" descr="/home/claude/tpl/jornada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8520" y="320040"/>
            <a:ext cx="731520" cy="73152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457200" y="64008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LX Jornadas Científicas Anuales del Hospital Durand · 19 al 23 de octubre de 2026</a:t>
            </a:r>
            <a:endParaRPr lang="en-US" sz="1000" dirty="0"/>
          </a:p>
        </p:txBody>
      </p:sp>
      <p:sp>
        <p:nvSpPr>
          <p:cNvPr id="7" name="Text 4"/>
          <p:cNvSpPr txBox="1"/>
          <p:nvPr/>
        </p:nvSpPr>
        <p:spPr>
          <a:xfrm>
            <a:off x="11247120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7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2026-09-05T03:06:22Z</dcterms:created>
  <dcterms:modified xsi:type="dcterms:W3CDTF">2026-09-05T03:06:22Z</dcterms:modified>
</cp:coreProperties>
</file>